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384" r:id="rId5"/>
    <p:sldId id="276" r:id="rId6"/>
    <p:sldId id="301" r:id="rId7"/>
    <p:sldId id="354" r:id="rId8"/>
    <p:sldId id="355" r:id="rId9"/>
    <p:sldId id="356" r:id="rId10"/>
    <p:sldId id="386" r:id="rId11"/>
    <p:sldId id="357" r:id="rId12"/>
    <p:sldId id="358" r:id="rId13"/>
    <p:sldId id="320" r:id="rId14"/>
    <p:sldId id="362" r:id="rId15"/>
    <p:sldId id="359" r:id="rId16"/>
    <p:sldId id="361" r:id="rId17"/>
    <p:sldId id="363" r:id="rId18"/>
    <p:sldId id="364" r:id="rId19"/>
    <p:sldId id="365" r:id="rId20"/>
    <p:sldId id="366" r:id="rId21"/>
    <p:sldId id="367" r:id="rId22"/>
    <p:sldId id="368" r:id="rId23"/>
    <p:sldId id="371" r:id="rId24"/>
    <p:sldId id="370" r:id="rId25"/>
    <p:sldId id="369" r:id="rId26"/>
    <p:sldId id="344" r:id="rId27"/>
    <p:sldId id="385" r:id="rId28"/>
    <p:sldId id="275" r:id="rId29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wanza, Jenny" initials="MJ" lastIdx="13" clrIdx="0">
    <p:extLst>
      <p:ext uri="{19B8F6BF-5375-455C-9EA6-DF929625EA0E}">
        <p15:presenceInfo xmlns:p15="http://schemas.microsoft.com/office/powerpoint/2012/main" userId="S::Jenny.Mwanza@thepalladiumgroup.com::fc509b59-8074-47ef-8101-6467f20e1d26" providerId="AD"/>
      </p:ext>
    </p:extLst>
  </p:cmAuthor>
  <p:cmAuthor id="2" name="Beatus Kibiti" initials="BK" lastIdx="3" clrIdx="1">
    <p:extLst>
      <p:ext uri="{19B8F6BF-5375-455C-9EA6-DF929625EA0E}">
        <p15:presenceInfo xmlns:p15="http://schemas.microsoft.com/office/powerpoint/2012/main" userId="1382c0a9edc71c6f" providerId="Windows Live"/>
      </p:ext>
    </p:extLst>
  </p:cmAuthor>
  <p:cmAuthor id="3" name="McGill, Deborah" initials="MD" lastIdx="2" clrIdx="2">
    <p:extLst>
      <p:ext uri="{19B8F6BF-5375-455C-9EA6-DF929625EA0E}">
        <p15:presenceInfo xmlns:p15="http://schemas.microsoft.com/office/powerpoint/2012/main" userId="S::dmcgill@ad.unc.edu::a0cc9060-c0e4-4a98-930d-2082d949b5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84"/>
    <a:srgbClr val="C7971C"/>
    <a:srgbClr val="555276"/>
    <a:srgbClr val="9DB4BE"/>
    <a:srgbClr val="002E3A"/>
    <a:srgbClr val="E3B757"/>
    <a:srgbClr val="5DA19B"/>
    <a:srgbClr val="2B1533"/>
    <a:srgbClr val="1E1860"/>
    <a:srgbClr val="A29C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68" autoAdjust="0"/>
    <p:restoredTop sz="87477" autoAdjust="0"/>
  </p:normalViewPr>
  <p:slideViewPr>
    <p:cSldViewPr>
      <p:cViewPr varScale="1">
        <p:scale>
          <a:sx n="50" d="100"/>
          <a:sy n="50" d="100"/>
        </p:scale>
        <p:origin x="738" y="42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2261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342C8-1770-4004-A9F5-C37FDF39754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8BC3E-3DFE-4E62-ABA8-A3563E71B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20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65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276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9" name="object 5"/>
          <p:cNvSpPr/>
          <p:nvPr userDrawn="1"/>
        </p:nvSpPr>
        <p:spPr>
          <a:xfrm>
            <a:off x="0" y="1143000"/>
            <a:ext cx="10058400" cy="5442455"/>
          </a:xfrm>
          <a:custGeom>
            <a:avLst/>
            <a:gdLst/>
            <a:ahLst/>
            <a:cxnLst/>
            <a:rect l="l" t="t" r="r" b="b"/>
            <a:pathLst>
              <a:path w="10058400" h="5274945">
                <a:moveTo>
                  <a:pt x="0" y="5274564"/>
                </a:moveTo>
                <a:lnTo>
                  <a:pt x="10058400" y="5274564"/>
                </a:lnTo>
                <a:lnTo>
                  <a:pt x="10058400" y="0"/>
                </a:lnTo>
                <a:lnTo>
                  <a:pt x="0" y="0"/>
                </a:lnTo>
                <a:lnTo>
                  <a:pt x="0" y="5274564"/>
                </a:lnTo>
                <a:close/>
              </a:path>
            </a:pathLst>
          </a:custGeom>
          <a:solidFill>
            <a:srgbClr val="E3B7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Rectangle 1"/>
          <p:cNvSpPr>
            <a:spLocks noChangeArrowheads="1"/>
          </p:cNvSpPr>
          <p:nvPr userDrawn="1"/>
        </p:nvSpPr>
        <p:spPr bwMode="auto">
          <a:xfrm>
            <a:off x="-1087826" y="729054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8ED30CC-CB19-4021-B1D4-0585D1F781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6708214"/>
            <a:ext cx="792588" cy="7652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69C5557-4B8D-47D9-A60C-84A825B64BA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8993" y="6645349"/>
            <a:ext cx="1288528" cy="110169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427643-4AB8-42F5-910E-A1D124992EA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3616" y="6708214"/>
            <a:ext cx="990600" cy="843991"/>
          </a:xfrm>
          <a:prstGeom prst="rect">
            <a:avLst/>
          </a:prstGeom>
        </p:spPr>
      </p:pic>
      <p:pic>
        <p:nvPicPr>
          <p:cNvPr id="15" name="Picture 14" descr="image001">
            <a:extLst>
              <a:ext uri="{FF2B5EF4-FFF2-40B4-BE49-F238E27FC236}">
                <a16:creationId xmlns:a16="http://schemas.microsoft.com/office/drawing/2014/main" id="{08DA60A2-EF2B-4559-91EB-46CB309B9E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6771" y="6714151"/>
            <a:ext cx="1492036" cy="96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ext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561845" y="366812"/>
            <a:ext cx="8724024" cy="1143000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B4BE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en-US" dirty="0"/>
              <a:t>Headline goes here</a:t>
            </a:r>
            <a:br>
              <a:rPr lang="en-US" dirty="0"/>
            </a:b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0"/>
          </p:nvPr>
        </p:nvSpPr>
        <p:spPr>
          <a:xfrm>
            <a:off x="561845" y="2702611"/>
            <a:ext cx="8429755" cy="25908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>
              <a:defRPr sz="24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>
              <a:defRPr sz="20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>
              <a:defRPr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>
              <a:defRPr>
                <a:solidFill>
                  <a:schemeClr val="tx1"/>
                </a:solidFill>
                <a:latin typeface="Futura LT Pro Book" panose="020B05020202040203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61845" y="1091205"/>
            <a:ext cx="6629400" cy="837214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ext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61845" y="2819400"/>
            <a:ext cx="6818809" cy="28575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800100" indent="-342900">
              <a:buFont typeface="Arial" panose="020B0604020202020204" pitchFamily="34" charset="0"/>
              <a:buChar char="•"/>
              <a:defRPr sz="2400" baseline="0">
                <a:latin typeface="Century Gothic" charset="0"/>
                <a:ea typeface="Century Gothic" charset="0"/>
                <a:cs typeface="Century Gothic" charset="0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Century Gothic" charset="0"/>
                <a:ea typeface="Century Gothic" charset="0"/>
                <a:cs typeface="Century Gothic" charset="0"/>
              </a:defRPr>
            </a:lvl3pPr>
          </a:lstStyle>
          <a:p>
            <a:pPr lvl="0"/>
            <a:r>
              <a:rPr lang="en-US" dirty="0"/>
              <a:t>Point number 1</a:t>
            </a:r>
          </a:p>
          <a:p>
            <a:pPr lvl="1"/>
            <a:r>
              <a:rPr lang="en-US" dirty="0"/>
              <a:t>Information about point number 1</a:t>
            </a:r>
          </a:p>
          <a:p>
            <a:pPr lvl="2"/>
            <a:r>
              <a:rPr lang="en-US" dirty="0"/>
              <a:t>Information about point number 1</a:t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Point number 2</a:t>
            </a:r>
          </a:p>
          <a:p>
            <a:pPr lvl="1"/>
            <a:r>
              <a:rPr lang="en-US" dirty="0"/>
              <a:t>Information about point number 2</a:t>
            </a:r>
          </a:p>
          <a:p>
            <a:pPr lvl="2"/>
            <a:r>
              <a:rPr lang="en-US" dirty="0"/>
              <a:t>Information about point number 2</a:t>
            </a:r>
          </a:p>
          <a:p>
            <a:pPr lvl="2"/>
            <a:endParaRPr lang="en-US" dirty="0"/>
          </a:p>
        </p:txBody>
      </p:sp>
      <p:sp>
        <p:nvSpPr>
          <p:cNvPr id="8" name="Title 11"/>
          <p:cNvSpPr>
            <a:spLocks noGrp="1"/>
          </p:cNvSpPr>
          <p:nvPr>
            <p:ph type="title" hasCustomPrompt="1"/>
          </p:nvPr>
        </p:nvSpPr>
        <p:spPr>
          <a:xfrm>
            <a:off x="561845" y="366812"/>
            <a:ext cx="8724024" cy="1143000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B4BE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en-US" dirty="0"/>
              <a:t>Headline goes here</a:t>
            </a:r>
            <a:br>
              <a:rPr lang="en-US" dirty="0"/>
            </a:br>
            <a:endParaRPr lang="en-US" dirty="0"/>
          </a:p>
        </p:txBody>
      </p:sp>
      <p:sp>
        <p:nvSpPr>
          <p:cNvPr id="10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61845" y="1091205"/>
            <a:ext cx="6629400" cy="837214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80664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2 Graphic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85800" y="2971800"/>
            <a:ext cx="4038600" cy="3962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017477" y="2971800"/>
            <a:ext cx="4191000" cy="3962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10" name="Title 11"/>
          <p:cNvSpPr>
            <a:spLocks noGrp="1"/>
          </p:cNvSpPr>
          <p:nvPr>
            <p:ph type="title" hasCustomPrompt="1"/>
          </p:nvPr>
        </p:nvSpPr>
        <p:spPr>
          <a:xfrm>
            <a:off x="561845" y="366812"/>
            <a:ext cx="8724024" cy="1143000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B4BE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en-US" dirty="0"/>
              <a:t>Headline goes here</a:t>
            </a:r>
            <a:br>
              <a:rPr lang="en-US" dirty="0"/>
            </a:br>
            <a:endParaRPr lang="en-US" dirty="0"/>
          </a:p>
        </p:txBody>
      </p:sp>
      <p:sp>
        <p:nvSpPr>
          <p:cNvPr id="11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61845" y="1091205"/>
            <a:ext cx="6629400" cy="837214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82187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1143000"/>
            <a:ext cx="6593784" cy="868229"/>
          </a:xfrm>
          <a:prstGeom prst="rect">
            <a:avLst/>
          </a:prstGeom>
        </p:spPr>
        <p:txBody>
          <a:bodyPr/>
          <a:lstStyle>
            <a:lvl1pPr>
              <a:defRPr sz="4400" baseline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Title for art goes here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181600" y="2362200"/>
            <a:ext cx="4191000" cy="3962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533400" y="2362200"/>
            <a:ext cx="4267200" cy="464820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entury Gothic" charset="0"/>
                <a:ea typeface="Century Gothic" charset="0"/>
                <a:cs typeface="Century Gothic" charset="0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latin typeface="Century Gothic" charset="0"/>
                <a:ea typeface="Century Gothic" charset="0"/>
                <a:cs typeface="Century Gothic" charset="0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Century Gothic" charset="0"/>
                <a:ea typeface="Century Gothic" charset="0"/>
                <a:cs typeface="Century Gothic" charset="0"/>
              </a:defRPr>
            </a:lvl3pPr>
            <a:lvl4pPr marL="1657350" indent="-285750">
              <a:buFont typeface="Arial" panose="020B0604020202020204" pitchFamily="34" charset="0"/>
              <a:buChar char="•"/>
              <a:defRPr>
                <a:latin typeface="Century Gothic" charset="0"/>
                <a:ea typeface="Century Gothic" charset="0"/>
                <a:cs typeface="Century Gothic" charset="0"/>
              </a:defRPr>
            </a:lvl4pPr>
            <a:lvl5pPr marL="2114550" indent="-285750">
              <a:buFont typeface="Arial" panose="020B0604020202020204" pitchFamily="34" charset="0"/>
              <a:buChar char="•"/>
              <a:defRPr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en-US" dirty="0"/>
              <a:t>Type text here</a:t>
            </a:r>
          </a:p>
          <a:p>
            <a:pPr lvl="1"/>
            <a:r>
              <a:rPr lang="en-US" dirty="0"/>
              <a:t>Type text here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44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Graphi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1189171"/>
            <a:ext cx="6629400" cy="868229"/>
          </a:xfrm>
          <a:prstGeom prst="rect">
            <a:avLst/>
          </a:prstGeom>
        </p:spPr>
        <p:txBody>
          <a:bodyPr/>
          <a:lstStyle>
            <a:lvl1pPr>
              <a:defRPr sz="4400" baseline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Title for chart goes here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543732" y="2354394"/>
            <a:ext cx="8991600" cy="4800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6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477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Final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k object 17"/>
          <p:cNvSpPr/>
          <p:nvPr/>
        </p:nvSpPr>
        <p:spPr>
          <a:xfrm>
            <a:off x="1523" y="0"/>
            <a:ext cx="0" cy="1386840"/>
          </a:xfrm>
          <a:custGeom>
            <a:avLst/>
            <a:gdLst/>
            <a:ahLst/>
            <a:cxnLst/>
            <a:rect l="l" t="t" r="r" b="b"/>
            <a:pathLst>
              <a:path h="1386840">
                <a:moveTo>
                  <a:pt x="0" y="0"/>
                </a:moveTo>
                <a:lnTo>
                  <a:pt x="0" y="1386839"/>
                </a:lnTo>
              </a:path>
            </a:pathLst>
          </a:custGeom>
          <a:ln w="4318">
            <a:solidFill>
              <a:srgbClr val="1E18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5"/>
          <p:cNvSpPr/>
          <p:nvPr userDrawn="1"/>
        </p:nvSpPr>
        <p:spPr>
          <a:xfrm>
            <a:off x="0" y="0"/>
            <a:ext cx="10058400" cy="6550286"/>
          </a:xfrm>
          <a:custGeom>
            <a:avLst/>
            <a:gdLst/>
            <a:ahLst/>
            <a:cxnLst/>
            <a:rect l="l" t="t" r="r" b="b"/>
            <a:pathLst>
              <a:path w="10058400" h="5274945">
                <a:moveTo>
                  <a:pt x="0" y="5274564"/>
                </a:moveTo>
                <a:lnTo>
                  <a:pt x="10058400" y="5274564"/>
                </a:lnTo>
                <a:lnTo>
                  <a:pt x="10058400" y="0"/>
                </a:lnTo>
                <a:lnTo>
                  <a:pt x="0" y="0"/>
                </a:lnTo>
                <a:lnTo>
                  <a:pt x="0" y="5274564"/>
                </a:lnTo>
                <a:close/>
              </a:path>
            </a:pathLst>
          </a:custGeom>
          <a:solidFill>
            <a:srgbClr val="E3B757"/>
          </a:solidFill>
        </p:spPr>
        <p:txBody>
          <a:bodyPr wrap="square" lIns="0" tIns="0" rIns="0" bIns="0" rtlCol="0"/>
          <a:lstStyle/>
          <a:p>
            <a:endParaRPr>
              <a:solidFill>
                <a:srgbClr val="A7BF39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685800" y="3124200"/>
            <a:ext cx="8077200" cy="297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kern="1200" dirty="0">
                <a:solidFill>
                  <a:schemeClr val="bg1"/>
                </a:solidFill>
                <a:effectLst/>
                <a:latin typeface="Century Gothic" charset="0"/>
                <a:ea typeface="Century Gothic" charset="0"/>
                <a:cs typeface="Century Gothic" charset="0"/>
              </a:rPr>
              <a:t>This presentation was produced with the support of the United States Agency for International Development (USAID) under the terms of MEASURE Evaluation cooperative agreement AID-OAA-L-14-00004. MEASURE Evaluation is implemented by the Carolina Population Center, University of North Carolina at Chapel Hill in partnership with ICF International; John Snow, Inc.; Management Sciences for Health; Palladium; and Tulane University. Views expressed are not necessarily those of USAID or the United States government. </a:t>
            </a:r>
          </a:p>
          <a:p>
            <a:pPr marL="12700" marR="819150">
              <a:lnSpc>
                <a:spcPts val="5200"/>
              </a:lnSpc>
            </a:pPr>
            <a:r>
              <a:rPr lang="en-US" sz="1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www.measureevaluation.org</a:t>
            </a:r>
          </a:p>
        </p:txBody>
      </p:sp>
      <p:sp>
        <p:nvSpPr>
          <p:cNvPr id="7" name="Rectangle 1"/>
          <p:cNvSpPr>
            <a:spLocks noChangeArrowheads="1"/>
          </p:cNvSpPr>
          <p:nvPr userDrawn="1"/>
        </p:nvSpPr>
        <p:spPr bwMode="auto">
          <a:xfrm>
            <a:off x="-762000" y="728269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C9E379E-27B2-4254-8EC5-8B2749F7AE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718410"/>
            <a:ext cx="792588" cy="7652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0CC20A8-EDD6-497C-B761-2C7634877D4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6576125"/>
            <a:ext cx="1288528" cy="11016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BEFB545-864E-4BB1-BA40-C00188FE496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818" y="6704974"/>
            <a:ext cx="990600" cy="84399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/>
          <p:cNvSpPr/>
          <p:nvPr userDrawn="1"/>
        </p:nvSpPr>
        <p:spPr>
          <a:xfrm>
            <a:off x="0" y="-1"/>
            <a:ext cx="10058400" cy="1190825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611769" y="366812"/>
            <a:ext cx="8674100" cy="1143000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B4BE"/>
                </a:solidFill>
                <a:latin typeface="Futura LT Pro Book" panose="020B0502020204020303" pitchFamily="34" charset="0"/>
              </a:defRPr>
            </a:lvl1pPr>
          </a:lstStyle>
          <a:p>
            <a:r>
              <a:rPr lang="en-US" dirty="0"/>
              <a:t>Headline goes here</a:t>
            </a:r>
            <a:br>
              <a:rPr lang="en-US" dirty="0"/>
            </a:b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0"/>
          </p:nvPr>
        </p:nvSpPr>
        <p:spPr>
          <a:xfrm>
            <a:off x="685800" y="2702611"/>
            <a:ext cx="8305800" cy="25908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Futura LT Pro Book" panose="020B0502020204020303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Futura LT Pro Book" panose="020B0502020204020303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Futura LT Pro Book" panose="020B0502020204020303" pitchFamily="34" charset="0"/>
              </a:defRPr>
            </a:lvl3pPr>
            <a:lvl4pPr>
              <a:defRPr>
                <a:solidFill>
                  <a:schemeClr val="tx1"/>
                </a:solidFill>
                <a:latin typeface="Futura LT Pro Book" panose="020B0502020204020303" pitchFamily="34" charset="0"/>
              </a:defRPr>
            </a:lvl4pPr>
            <a:lvl5pPr>
              <a:defRPr>
                <a:solidFill>
                  <a:schemeClr val="tx1"/>
                </a:solidFill>
                <a:latin typeface="Futura LT Pro Book" panose="020B05020202040203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61845" y="1024237"/>
            <a:ext cx="6629400" cy="1066800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1E1860"/>
                </a:solidFill>
                <a:latin typeface="Futura LT Pro Book" panose="020B0502020204020303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BDFA0C-E80A-4094-A18A-4AC6DC5C1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08D3-AC1A-4FDC-8C0A-674E3B3BD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78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 userDrawn="1"/>
        </p:nvSpPr>
        <p:spPr>
          <a:xfrm>
            <a:off x="0" y="-1"/>
            <a:ext cx="10058400" cy="1219201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  <p:sldLayoutId id="2147483668" r:id="rId4"/>
    <p:sldLayoutId id="2147483669" r:id="rId5"/>
    <p:sldLayoutId id="2147483670" r:id="rId6"/>
    <p:sldLayoutId id="2147483665" r:id="rId7"/>
    <p:sldLayoutId id="2147483683" r:id="rId8"/>
    <p:sldLayoutId id="2147483684" r:id="rId9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8"/>
          <p:cNvSpPr txBox="1"/>
          <p:nvPr/>
        </p:nvSpPr>
        <p:spPr>
          <a:xfrm>
            <a:off x="609600" y="379900"/>
            <a:ext cx="8839200" cy="22185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495"/>
              </a:lnSpc>
            </a:pPr>
            <a:r>
              <a:rPr lang="en-US" sz="5700" b="1" spc="-265" dirty="0">
                <a:solidFill>
                  <a:srgbClr val="9DB4BE"/>
                </a:solidFill>
                <a:latin typeface="Century Gothic" charset="0"/>
                <a:ea typeface="Century Gothic" charset="0"/>
                <a:cs typeface="Century Gothic" charset="0"/>
              </a:rPr>
              <a:t>Module 1.3</a:t>
            </a:r>
          </a:p>
          <a:p>
            <a:pPr marL="12700">
              <a:lnSpc>
                <a:spcPts val="5400"/>
              </a:lnSpc>
            </a:pPr>
            <a:r>
              <a:rPr lang="en-US" sz="5000" b="1" spc="-200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Introduction to the HFR Administration Module</a:t>
            </a:r>
          </a:p>
        </p:txBody>
      </p:sp>
      <p:sp>
        <p:nvSpPr>
          <p:cNvPr id="3" name="object 9"/>
          <p:cNvSpPr txBox="1"/>
          <p:nvPr/>
        </p:nvSpPr>
        <p:spPr>
          <a:xfrm>
            <a:off x="5114693" y="3810000"/>
            <a:ext cx="4715107" cy="2600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spcAft>
                <a:spcPts val="600"/>
              </a:spcAft>
            </a:pPr>
            <a:r>
              <a:rPr lang="en-US" sz="2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Rollout of Health Facility Registry/Master Facility List </a:t>
            </a:r>
            <a:br>
              <a:rPr lang="en-US" sz="2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2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for States and Local Government Areas </a:t>
            </a:r>
            <a:br>
              <a:rPr lang="en-US" sz="2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2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in Nigeria</a:t>
            </a:r>
          </a:p>
          <a:p>
            <a:pPr marL="12700"/>
            <a:r>
              <a:rPr lang="en-US" sz="24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June 2019</a:t>
            </a:r>
            <a:endParaRPr lang="en-US" sz="16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8C9C3F-A73A-48DF-8C99-9B6344B556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6" y="2895600"/>
            <a:ext cx="5217829" cy="365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199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9200"/>
            <a:ext cx="6858000" cy="2590800"/>
          </a:xfrm>
          <a:prstGeom prst="rect">
            <a:avLst/>
          </a:prstGeom>
          <a:solidFill>
            <a:srgbClr val="E3B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743C-CABD-4AF4-994E-96B292880B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95400" y="3048000"/>
            <a:ext cx="7239000" cy="1371600"/>
          </a:xfrm>
        </p:spPr>
        <p:txBody>
          <a:bodyPr/>
          <a:lstStyle/>
          <a:p>
            <a:pPr algn="ctr">
              <a:lnSpc>
                <a:spcPts val="5900"/>
              </a:lnSpc>
            </a:pPr>
            <a:r>
              <a:rPr lang="en-US" sz="52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Layout and </a:t>
            </a:r>
          </a:p>
          <a:p>
            <a:pPr algn="ctr">
              <a:lnSpc>
                <a:spcPts val="5900"/>
              </a:lnSpc>
            </a:pPr>
            <a:r>
              <a:rPr lang="en-US" sz="5200" dirty="0">
                <a:solidFill>
                  <a:srgbClr val="002E3A"/>
                </a:solidFill>
                <a:latin typeface="Century Gothic" panose="020B0502020202020204" pitchFamily="34" charset="0"/>
              </a:rPr>
              <a:t>navigation</a:t>
            </a:r>
          </a:p>
        </p:txBody>
      </p:sp>
    </p:spTree>
    <p:extLst>
      <p:ext uri="{BB962C8B-B14F-4D97-AF65-F5344CB8AC3E}">
        <p14:creationId xmlns:p14="http://schemas.microsoft.com/office/powerpoint/2010/main" val="3992259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091205"/>
            <a:ext cx="6629400" cy="837214"/>
          </a:xfrm>
        </p:spPr>
        <p:txBody>
          <a:bodyPr/>
          <a:lstStyle/>
          <a:p>
            <a:r>
              <a:rPr lang="en-US" dirty="0"/>
              <a:t>Dashboard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6A2574B-1D53-42F6-84F5-0A8F743423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7461" y="2362200"/>
            <a:ext cx="9267955" cy="4413504"/>
          </a:xfrm>
        </p:spPr>
        <p:txBody>
          <a:bodyPr/>
          <a:lstStyle/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After successful login, you will see the system dashboard.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The menu items you see there depend on the user roles assigned to you.</a:t>
            </a:r>
          </a:p>
        </p:txBody>
      </p:sp>
    </p:spTree>
    <p:extLst>
      <p:ext uri="{BB962C8B-B14F-4D97-AF65-F5344CB8AC3E}">
        <p14:creationId xmlns:p14="http://schemas.microsoft.com/office/powerpoint/2010/main" val="4181617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D9EECB-9124-4676-B734-95E0E944CC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" y="2590800"/>
            <a:ext cx="9407401" cy="460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478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DE5D8E-FC7B-47C2-B0B9-626D5DB40E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4121"/>
          <a:stretch/>
        </p:blipFill>
        <p:spPr>
          <a:xfrm>
            <a:off x="3048" y="2077242"/>
            <a:ext cx="1597152" cy="4928595"/>
          </a:xfrm>
          <a:prstGeom prst="rect">
            <a:avLst/>
          </a:prstGeom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0313AA56-99A3-4B43-A430-6B45615C5392}"/>
              </a:ext>
            </a:extLst>
          </p:cNvPr>
          <p:cNvSpPr/>
          <p:nvPr/>
        </p:nvSpPr>
        <p:spPr>
          <a:xfrm>
            <a:off x="1219200" y="7024125"/>
            <a:ext cx="1248343" cy="724393"/>
          </a:xfrm>
          <a:prstGeom prst="wedgeRoundRectCallout">
            <a:avLst>
              <a:gd name="adj1" fmla="val -52901"/>
              <a:gd name="adj2" fmla="val -71523"/>
              <a:gd name="adj3" fmla="val 16667"/>
            </a:avLst>
          </a:prstGeom>
          <a:solidFill>
            <a:srgbClr val="555276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Menu bar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DBEDC8-4946-41D5-8BF6-48C96A1641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0636" b="90734"/>
          <a:stretch/>
        </p:blipFill>
        <p:spPr>
          <a:xfrm>
            <a:off x="3048" y="2077242"/>
            <a:ext cx="8988552" cy="45669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7A9FF89-27A4-4073-A829-AA91362EBF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64" t="-3019" r="10636" b="90733"/>
          <a:stretch/>
        </p:blipFill>
        <p:spPr>
          <a:xfrm>
            <a:off x="4876800" y="1928419"/>
            <a:ext cx="5181600" cy="60552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A8184EC-A743-40CD-B042-0B31F62308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879" t="8494"/>
          <a:stretch/>
        </p:blipFill>
        <p:spPr>
          <a:xfrm>
            <a:off x="1600200" y="2495849"/>
            <a:ext cx="8455152" cy="4509988"/>
          </a:xfrm>
          <a:prstGeom prst="rect">
            <a:avLst/>
          </a:prstGeom>
        </p:spPr>
      </p:pic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A9C8D7EE-715F-4529-80F3-68036859E5EF}"/>
              </a:ext>
            </a:extLst>
          </p:cNvPr>
          <p:cNvSpPr/>
          <p:nvPr/>
        </p:nvSpPr>
        <p:spPr>
          <a:xfrm>
            <a:off x="3235639" y="6991099"/>
            <a:ext cx="1752226" cy="746258"/>
          </a:xfrm>
          <a:prstGeom prst="wedgeRoundRectCallout">
            <a:avLst>
              <a:gd name="adj1" fmla="val 18021"/>
              <a:gd name="adj2" fmla="val -228881"/>
              <a:gd name="adj3" fmla="val 16667"/>
            </a:avLst>
          </a:prstGeom>
          <a:solidFill>
            <a:srgbClr val="555276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Dashboard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56397FA-65F5-45A2-9E0B-F2CC20D3B4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7091" r="7711" b="91126"/>
          <a:stretch/>
        </p:blipFill>
        <p:spPr>
          <a:xfrm>
            <a:off x="8763000" y="2077243"/>
            <a:ext cx="522869" cy="437357"/>
          </a:xfrm>
          <a:prstGeom prst="rect">
            <a:avLst/>
          </a:prstGeom>
        </p:spPr>
      </p:pic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574E5480-393C-4537-8B60-B92E62F18617}"/>
              </a:ext>
            </a:extLst>
          </p:cNvPr>
          <p:cNvSpPr/>
          <p:nvPr/>
        </p:nvSpPr>
        <p:spPr>
          <a:xfrm>
            <a:off x="7239374" y="1227843"/>
            <a:ext cx="1752226" cy="746258"/>
          </a:xfrm>
          <a:prstGeom prst="wedgeRoundRectCallout">
            <a:avLst>
              <a:gd name="adj1" fmla="val 47245"/>
              <a:gd name="adj2" fmla="val 77447"/>
              <a:gd name="adj3" fmla="val 16667"/>
            </a:avLst>
          </a:prstGeom>
          <a:solidFill>
            <a:srgbClr val="555276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System notifications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36DB01E-43E1-4364-85A1-5FA463EE9D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879" b="92672"/>
          <a:stretch/>
        </p:blipFill>
        <p:spPr>
          <a:xfrm>
            <a:off x="9144000" y="2077243"/>
            <a:ext cx="917448" cy="361158"/>
          </a:xfrm>
          <a:prstGeom prst="rect">
            <a:avLst/>
          </a:prstGeom>
        </p:spPr>
      </p:pic>
      <p:sp>
        <p:nvSpPr>
          <p:cNvPr id="19" name="Speech Bubble: Rectangle with Corners Rounded 18">
            <a:extLst>
              <a:ext uri="{FF2B5EF4-FFF2-40B4-BE49-F238E27FC236}">
                <a16:creationId xmlns:a16="http://schemas.microsoft.com/office/drawing/2014/main" id="{971A6FFB-0D89-463C-94A7-360DA7480477}"/>
              </a:ext>
            </a:extLst>
          </p:cNvPr>
          <p:cNvSpPr/>
          <p:nvPr/>
        </p:nvSpPr>
        <p:spPr>
          <a:xfrm>
            <a:off x="7850498" y="3679488"/>
            <a:ext cx="1752226" cy="746258"/>
          </a:xfrm>
          <a:prstGeom prst="wedgeRoundRectCallout">
            <a:avLst>
              <a:gd name="adj1" fmla="val 57682"/>
              <a:gd name="adj2" fmla="val -238684"/>
              <a:gd name="adj3" fmla="val 16667"/>
            </a:avLst>
          </a:prstGeom>
          <a:solidFill>
            <a:srgbClr val="555276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User profile</a:t>
            </a:r>
          </a:p>
        </p:txBody>
      </p:sp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515892E3-1668-4128-921E-197EA9E94042}"/>
              </a:ext>
            </a:extLst>
          </p:cNvPr>
          <p:cNvSpPr/>
          <p:nvPr/>
        </p:nvSpPr>
        <p:spPr>
          <a:xfrm>
            <a:off x="2682800" y="4059976"/>
            <a:ext cx="2193999" cy="746258"/>
          </a:xfrm>
          <a:prstGeom prst="wedgeRoundRectCallout">
            <a:avLst>
              <a:gd name="adj1" fmla="val -105374"/>
              <a:gd name="adj2" fmla="val -160264"/>
              <a:gd name="adj3" fmla="val 16667"/>
            </a:avLst>
          </a:prstGeom>
          <a:solidFill>
            <a:srgbClr val="555276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Click to expand menu</a:t>
            </a:r>
          </a:p>
        </p:txBody>
      </p:sp>
      <p:sp>
        <p:nvSpPr>
          <p:cNvPr id="21" name="Speech Bubble: Rectangle with Corners Rounded 20">
            <a:extLst>
              <a:ext uri="{FF2B5EF4-FFF2-40B4-BE49-F238E27FC236}">
                <a16:creationId xmlns:a16="http://schemas.microsoft.com/office/drawing/2014/main" id="{FCF5A037-981F-44D2-90F7-386F2A7CA1A3}"/>
              </a:ext>
            </a:extLst>
          </p:cNvPr>
          <p:cNvSpPr/>
          <p:nvPr/>
        </p:nvSpPr>
        <p:spPr>
          <a:xfrm>
            <a:off x="3400324" y="1279414"/>
            <a:ext cx="2514831" cy="706454"/>
          </a:xfrm>
          <a:prstGeom prst="wedgeRoundRectCallout">
            <a:avLst>
              <a:gd name="adj1" fmla="val -119667"/>
              <a:gd name="adj2" fmla="val 85214"/>
              <a:gd name="adj3" fmla="val 16667"/>
            </a:avLst>
          </a:prstGeom>
          <a:solidFill>
            <a:srgbClr val="555276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Click to collapse menu bar</a:t>
            </a:r>
          </a:p>
        </p:txBody>
      </p:sp>
    </p:spTree>
    <p:extLst>
      <p:ext uri="{BB962C8B-B14F-4D97-AF65-F5344CB8AC3E}">
        <p14:creationId xmlns:p14="http://schemas.microsoft.com/office/powerpoint/2010/main" val="315533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17" grpId="0" animBg="1"/>
      <p:bldP spid="19" grpId="0" animBg="1"/>
      <p:bldP spid="20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profile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6A2574B-1D53-42F6-84F5-0A8F743423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86200" y="2234205"/>
            <a:ext cx="5610355" cy="4928595"/>
          </a:xfrm>
        </p:spPr>
        <p:txBody>
          <a:bodyPr/>
          <a:lstStyle/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Click on your name, on the top right-hand side of the screen.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To log out of the system, click </a:t>
            </a:r>
            <a:r>
              <a:rPr lang="en-US" b="1" dirty="0">
                <a:solidFill>
                  <a:srgbClr val="FF0000"/>
                </a:solidFill>
              </a:rPr>
              <a:t>Sign out</a:t>
            </a:r>
            <a:r>
              <a:rPr lang="en-US" dirty="0"/>
              <a:t>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To view and update your profile, click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My Profile</a:t>
            </a:r>
            <a:r>
              <a:rPr lang="en-US" dirty="0"/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7784A6E-7610-46B3-B5EE-3773A6A60D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89" b="2302"/>
          <a:stretch/>
        </p:blipFill>
        <p:spPr>
          <a:xfrm>
            <a:off x="561845" y="2249445"/>
            <a:ext cx="2961081" cy="2947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298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profile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091205"/>
            <a:ext cx="6629400" cy="837214"/>
          </a:xfrm>
        </p:spPr>
        <p:txBody>
          <a:bodyPr/>
          <a:lstStyle/>
          <a:p>
            <a:r>
              <a:rPr lang="en-US" dirty="0"/>
              <a:t>Update your profile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6A2574B-1D53-42F6-84F5-0A8F743423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7188" y="5430484"/>
            <a:ext cx="8724024" cy="1981200"/>
          </a:xfrm>
        </p:spPr>
        <p:txBody>
          <a:bodyPr/>
          <a:lstStyle/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You may update only your name, mobile number, job title, and organization.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When you finish, click </a:t>
            </a:r>
            <a:r>
              <a:rPr lang="en-US" b="1" dirty="0">
                <a:solidFill>
                  <a:srgbClr val="00B050"/>
                </a:solidFill>
              </a:rPr>
              <a:t>Update</a:t>
            </a:r>
            <a:r>
              <a:rPr lang="en-US" dirty="0"/>
              <a:t> to save the changes.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50E1FF-9CAE-4F2B-951B-9D2D26750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0155" y="1992427"/>
            <a:ext cx="5131090" cy="3253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558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profile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091205"/>
            <a:ext cx="6629400" cy="837214"/>
          </a:xfrm>
        </p:spPr>
        <p:txBody>
          <a:bodyPr/>
          <a:lstStyle/>
          <a:p>
            <a:r>
              <a:rPr lang="en-US" dirty="0"/>
              <a:t>Change your password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6A2574B-1D53-42F6-84F5-0A8F743423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7188" y="4800600"/>
            <a:ext cx="9162612" cy="2611084"/>
          </a:xfrm>
        </p:spPr>
        <p:txBody>
          <a:bodyPr/>
          <a:lstStyle/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To change your password, enter your current password.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Enter the new password and repeat the new password.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Click </a:t>
            </a:r>
            <a:r>
              <a:rPr lang="en-US" sz="2400" b="1" dirty="0">
                <a:solidFill>
                  <a:srgbClr val="00B050"/>
                </a:solidFill>
              </a:rPr>
              <a:t>Change</a:t>
            </a:r>
            <a:r>
              <a:rPr lang="en-US" sz="2400" dirty="0"/>
              <a:t> to save it.</a:t>
            </a:r>
          </a:p>
          <a:p>
            <a:pPr>
              <a:spcBef>
                <a:spcPts val="1800"/>
              </a:spcBef>
            </a:pPr>
            <a:r>
              <a:rPr lang="en-US" sz="2400" b="1" dirty="0"/>
              <a:t>Note: </a:t>
            </a:r>
            <a:r>
              <a:rPr lang="en-US" sz="2400" dirty="0"/>
              <a:t>A password must contain a minimum of 8 characters.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BD3943-6AA3-4758-87B5-5BBE70F8DF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050" y="2010268"/>
            <a:ext cx="697230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1444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9200"/>
            <a:ext cx="6858000" cy="2590800"/>
          </a:xfrm>
          <a:prstGeom prst="rect">
            <a:avLst/>
          </a:prstGeom>
          <a:solidFill>
            <a:srgbClr val="E3B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743C-CABD-4AF4-994E-96B292880B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76400" y="3048000"/>
            <a:ext cx="6629400" cy="1371600"/>
          </a:xfrm>
        </p:spPr>
        <p:txBody>
          <a:bodyPr/>
          <a:lstStyle/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Password </a:t>
            </a:r>
          </a:p>
          <a:p>
            <a:pPr algn="ctr">
              <a:lnSpc>
                <a:spcPts val="5900"/>
              </a:lnSpc>
            </a:pPr>
            <a:r>
              <a:rPr lang="en-US" sz="5500" dirty="0">
                <a:solidFill>
                  <a:srgbClr val="002E3A"/>
                </a:solidFill>
                <a:latin typeface="Century Gothic" panose="020B0502020202020204" pitchFamily="34" charset="0"/>
              </a:rPr>
              <a:t>reset</a:t>
            </a:r>
          </a:p>
        </p:txBody>
      </p:sp>
    </p:spTree>
    <p:extLst>
      <p:ext uri="{BB962C8B-B14F-4D97-AF65-F5344CB8AC3E}">
        <p14:creationId xmlns:p14="http://schemas.microsoft.com/office/powerpoint/2010/main" val="24724794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Password reset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6A2574B-1D53-42F6-84F5-0A8F743423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7188" y="2203724"/>
            <a:ext cx="8724024" cy="3511275"/>
          </a:xfrm>
        </p:spPr>
        <p:txBody>
          <a:bodyPr/>
          <a:lstStyle/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Use the reset password function when you forget your password.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The administrator cannot reset your password.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The system provides a mechanism to reset your password without the administrator’s assistance.</a:t>
            </a:r>
          </a:p>
        </p:txBody>
      </p:sp>
    </p:spTree>
    <p:extLst>
      <p:ext uri="{BB962C8B-B14F-4D97-AF65-F5344CB8AC3E}">
        <p14:creationId xmlns:p14="http://schemas.microsoft.com/office/powerpoint/2010/main" val="2635085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Password reset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6A2574B-1D53-42F6-84F5-0A8F743423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7188" y="2203724"/>
            <a:ext cx="8724024" cy="3511275"/>
          </a:xfrm>
        </p:spPr>
        <p:txBody>
          <a:bodyPr/>
          <a:lstStyle/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To reset your password, go to the login page:</a:t>
            </a:r>
          </a:p>
          <a:p>
            <a:pPr>
              <a:spcBef>
                <a:spcPts val="1800"/>
              </a:spcBef>
            </a:pPr>
            <a:r>
              <a:rPr lang="en-US" dirty="0"/>
              <a:t>   -&gt; Public Portal -&gt; My Account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On the login page, click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Forgot password?</a:t>
            </a:r>
            <a:r>
              <a:rPr lang="en-US" b="1" dirty="0"/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D7EE2F-DE6A-4E13-97E8-3B7DA3FB0B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819400"/>
            <a:ext cx="3105150" cy="776188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8ECF3A9E-CF0A-43E7-A663-C184F799ED84}"/>
              </a:ext>
            </a:extLst>
          </p:cNvPr>
          <p:cNvSpPr/>
          <p:nvPr/>
        </p:nvSpPr>
        <p:spPr>
          <a:xfrm>
            <a:off x="8458200" y="2819400"/>
            <a:ext cx="1066800" cy="609600"/>
          </a:xfrm>
          <a:prstGeom prst="ellipse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G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212051-D766-47EE-BC78-1C76772AC0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7196" y="4176813"/>
            <a:ext cx="3758074" cy="3511275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A8205ACA-D15C-4ADE-B466-455B2D2C4199}"/>
              </a:ext>
            </a:extLst>
          </p:cNvPr>
          <p:cNvSpPr/>
          <p:nvPr/>
        </p:nvSpPr>
        <p:spPr>
          <a:xfrm>
            <a:off x="2870997" y="6858000"/>
            <a:ext cx="1701003" cy="609600"/>
          </a:xfrm>
          <a:prstGeom prst="ellipse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388551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56114" y="2400300"/>
            <a:ext cx="8429755" cy="3390900"/>
          </a:xfrm>
        </p:spPr>
        <p:txBody>
          <a:bodyPr/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Account activation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System login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Layout and navigation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Updating profile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Change password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Password reset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Password reset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6A2574B-1D53-42F6-84F5-0A8F743423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7188" y="2203724"/>
            <a:ext cx="8724024" cy="4477471"/>
          </a:xfrm>
        </p:spPr>
        <p:txBody>
          <a:bodyPr/>
          <a:lstStyle/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Enter your registered email address. 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Click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Send Password Reset Link</a:t>
            </a:r>
            <a:r>
              <a:rPr lang="en-US" dirty="0"/>
              <a:t>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You will receive the following notification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0F41F0E-7B49-4C0A-96EF-CD8BCC23B6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8882" y="2203724"/>
            <a:ext cx="3409950" cy="24860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4BD9DAE-B85F-4E3F-8497-D03A7D6ECD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7482" y="6681195"/>
            <a:ext cx="295275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4231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Password reset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4" y="1091205"/>
            <a:ext cx="7972555" cy="837214"/>
          </a:xfrm>
        </p:spPr>
        <p:txBody>
          <a:bodyPr/>
          <a:lstStyle/>
          <a:p>
            <a:r>
              <a:rPr lang="en-US" dirty="0"/>
              <a:t>Reset password notification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6A2574B-1D53-42F6-84F5-0A8F743423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7700" y="6659953"/>
            <a:ext cx="8343900" cy="724392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Click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Reset Password</a:t>
            </a:r>
            <a:r>
              <a:rPr lang="en-US" dirty="0"/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4B3625-BEB3-4282-87B9-6EC119329F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844" y="1935008"/>
            <a:ext cx="2762250" cy="723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D1D958-1D5A-4610-94D7-C5E6D2D7A1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2718817"/>
            <a:ext cx="5105400" cy="38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3561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Password reset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091205"/>
            <a:ext cx="6629400" cy="837214"/>
          </a:xfrm>
        </p:spPr>
        <p:txBody>
          <a:bodyPr/>
          <a:lstStyle/>
          <a:p>
            <a:r>
              <a:rPr lang="en-US" dirty="0"/>
              <a:t>New password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6A2574B-1D53-42F6-84F5-0A8F743423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7188" y="4648200"/>
            <a:ext cx="8724024" cy="2895600"/>
          </a:xfrm>
        </p:spPr>
        <p:txBody>
          <a:bodyPr/>
          <a:lstStyle/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Enter your registered email address. 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Enter the new password and retype it.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Then click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Reset Password</a:t>
            </a:r>
            <a:r>
              <a:rPr lang="en-US" sz="2400" dirty="0"/>
              <a:t>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Your password will be reset, and you will automatically be logged into the system.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785D14B-DA80-4EFB-BB6B-F10BD71268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1778" y="1785117"/>
            <a:ext cx="4074844" cy="2863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71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9200"/>
            <a:ext cx="6858000" cy="2590800"/>
          </a:xfrm>
          <a:prstGeom prst="rect">
            <a:avLst/>
          </a:prstGeom>
          <a:solidFill>
            <a:srgbClr val="E3B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743C-CABD-4AF4-994E-96B292880B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76400" y="3048000"/>
            <a:ext cx="6629400" cy="1371600"/>
          </a:xfrm>
        </p:spPr>
        <p:txBody>
          <a:bodyPr/>
          <a:lstStyle/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Activity</a:t>
            </a:r>
          </a:p>
          <a:p>
            <a:pPr algn="ctr">
              <a:lnSpc>
                <a:spcPts val="5900"/>
              </a:lnSpc>
            </a:pPr>
            <a:endParaRPr lang="en-US" sz="5500" b="1" dirty="0">
              <a:solidFill>
                <a:srgbClr val="002E3A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55DAD3-AAEE-4D98-A910-527F64016F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4267200"/>
            <a:ext cx="28956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883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45" y="366812"/>
            <a:ext cx="8724024" cy="1143000"/>
          </a:xfrm>
        </p:spPr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4245" y="2234206"/>
            <a:ext cx="8429755" cy="5171382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An administrator will create an account for each training participant.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Check your email messages for one notifying you that you have an account.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Follow the steps described in the message to activate your account in </a:t>
            </a:r>
            <a:r>
              <a:rPr lang="en-US" sz="3200"/>
              <a:t>the test </a:t>
            </a:r>
            <a:r>
              <a:rPr lang="en-US" sz="3200" dirty="0"/>
              <a:t>server.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4" y="1091205"/>
            <a:ext cx="9191756" cy="837214"/>
          </a:xfrm>
        </p:spPr>
        <p:txBody>
          <a:bodyPr/>
          <a:lstStyle/>
          <a:p>
            <a:r>
              <a:rPr lang="en-US" dirty="0"/>
              <a:t>Account creation and activation</a:t>
            </a:r>
          </a:p>
        </p:txBody>
      </p:sp>
    </p:spTree>
    <p:extLst>
      <p:ext uri="{BB962C8B-B14F-4D97-AF65-F5344CB8AC3E}">
        <p14:creationId xmlns:p14="http://schemas.microsoft.com/office/powerpoint/2010/main" val="39689368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173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9200"/>
            <a:ext cx="6858000" cy="2590800"/>
          </a:xfrm>
          <a:prstGeom prst="rect">
            <a:avLst/>
          </a:prstGeom>
          <a:solidFill>
            <a:srgbClr val="E3B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743C-CABD-4AF4-994E-96B292880B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52600" y="3048000"/>
            <a:ext cx="6400800" cy="1371600"/>
          </a:xfrm>
        </p:spPr>
        <p:txBody>
          <a:bodyPr/>
          <a:lstStyle/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 Account </a:t>
            </a:r>
            <a:r>
              <a:rPr lang="en-US" sz="5500" dirty="0">
                <a:solidFill>
                  <a:srgbClr val="002E3A"/>
                </a:solidFill>
                <a:latin typeface="Century Gothic" panose="020B0502020202020204" pitchFamily="34" charset="0"/>
              </a:rPr>
              <a:t>activation</a:t>
            </a:r>
          </a:p>
        </p:txBody>
      </p:sp>
    </p:spTree>
    <p:extLst>
      <p:ext uri="{BB962C8B-B14F-4D97-AF65-F5344CB8AC3E}">
        <p14:creationId xmlns:p14="http://schemas.microsoft.com/office/powerpoint/2010/main" val="124959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Activating your account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4639" y="1828800"/>
            <a:ext cx="8429755" cy="4612589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The system administrator is responsible for creating a user account for you.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Once the account is created, you will receive an email with your login details. </a:t>
            </a:r>
          </a:p>
          <a:p>
            <a:pPr lvl="1" algn="ctr">
              <a:spcBef>
                <a:spcPts val="1800"/>
              </a:spcBef>
            </a:pPr>
            <a:r>
              <a:rPr lang="en-US" sz="2200" i="1" dirty="0">
                <a:solidFill>
                  <a:srgbClr val="008C84"/>
                </a:solidFill>
              </a:rPr>
              <a:t>*Note: Do not respond to this email.*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Click on the login button and enter your email address and the temporary  password provided.</a:t>
            </a:r>
          </a:p>
          <a:p>
            <a:pPr lvl="1">
              <a:spcBef>
                <a:spcPts val="1800"/>
              </a:spcBef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93879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45" y="366812"/>
            <a:ext cx="8724024" cy="1767918"/>
          </a:xfrm>
        </p:spPr>
        <p:txBody>
          <a:bodyPr/>
          <a:lstStyle/>
          <a:p>
            <a:r>
              <a:rPr lang="en-US" dirty="0"/>
              <a:t>Activating your account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4" y="1091205"/>
            <a:ext cx="8724024" cy="837214"/>
          </a:xfrm>
        </p:spPr>
        <p:txBody>
          <a:bodyPr/>
          <a:lstStyle/>
          <a:p>
            <a:r>
              <a:rPr lang="en-US" dirty="0"/>
              <a:t>New account email message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240DDE-66F1-43F8-9671-87615A7A34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845" y="3294907"/>
            <a:ext cx="7174060" cy="432101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ECA3541-26B9-4C4E-9D1B-D723A2320F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845" y="2134730"/>
            <a:ext cx="4695955" cy="953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913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Activating your account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091205"/>
            <a:ext cx="6629400" cy="837214"/>
          </a:xfrm>
        </p:spPr>
        <p:txBody>
          <a:bodyPr/>
          <a:lstStyle/>
          <a:p>
            <a:r>
              <a:rPr lang="en-US" dirty="0"/>
              <a:t>Log in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6A2574B-1D53-42F6-84F5-0A8F743423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4242" y="1928419"/>
            <a:ext cx="9603922" cy="837214"/>
          </a:xfrm>
        </p:spPr>
        <p:txBody>
          <a:bodyPr/>
          <a:lstStyle/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To log in, go to the HFR home page and click on </a:t>
            </a:r>
            <a:r>
              <a:rPr lang="en-US" sz="2000" b="1" dirty="0"/>
              <a:t>My Account</a:t>
            </a:r>
            <a:r>
              <a:rPr lang="en-US" sz="2000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2B0895-B09F-4B97-B629-29F287A9EA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832"/>
          <a:stretch/>
        </p:blipFill>
        <p:spPr>
          <a:xfrm>
            <a:off x="528894" y="2543432"/>
            <a:ext cx="9203055" cy="5183596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E301D563-27DA-4FC4-86F0-8FEBF9BBE3C5}"/>
              </a:ext>
            </a:extLst>
          </p:cNvPr>
          <p:cNvSpPr/>
          <p:nvPr/>
        </p:nvSpPr>
        <p:spPr>
          <a:xfrm>
            <a:off x="8610600" y="2514600"/>
            <a:ext cx="1066800" cy="609600"/>
          </a:xfrm>
          <a:prstGeom prst="ellipse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1982433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Activating your account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091205"/>
            <a:ext cx="6629400" cy="837214"/>
          </a:xfrm>
        </p:spPr>
        <p:txBody>
          <a:bodyPr/>
          <a:lstStyle/>
          <a:p>
            <a:r>
              <a:rPr lang="en-US" dirty="0"/>
              <a:t>Log in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6A2574B-1D53-42F6-84F5-0A8F743423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89021" y="2234204"/>
            <a:ext cx="4240779" cy="4852395"/>
          </a:xfrm>
        </p:spPr>
        <p:txBody>
          <a:bodyPr/>
          <a:lstStyle/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Click on the login button.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Enter your email address and the temporary  password provided.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Verify that you are not a robot.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Click </a:t>
            </a:r>
            <a:r>
              <a:rPr lang="en-US" sz="2400" b="1" dirty="0"/>
              <a:t>Sign In</a:t>
            </a:r>
            <a:r>
              <a:rPr lang="en-US" sz="2400" dirty="0"/>
              <a:t>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A verification code will be sent to your email address.</a:t>
            </a:r>
          </a:p>
          <a:p>
            <a:pPr>
              <a:spcBef>
                <a:spcPts val="1800"/>
              </a:spcBef>
            </a:pPr>
            <a:endParaRPr lang="en-US" sz="2400" dirty="0"/>
          </a:p>
          <a:p>
            <a:pPr lvl="1">
              <a:spcBef>
                <a:spcPts val="1800"/>
              </a:spcBef>
            </a:pPr>
            <a:endParaRPr lang="en-US" sz="2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1F7F8A-DA2C-401A-B03C-C69037C01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180" y="2240301"/>
            <a:ext cx="4446019" cy="447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197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Activating your account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091205"/>
            <a:ext cx="6629400" cy="837214"/>
          </a:xfrm>
        </p:spPr>
        <p:txBody>
          <a:bodyPr/>
          <a:lstStyle/>
          <a:p>
            <a:r>
              <a:rPr lang="en-US" dirty="0"/>
              <a:t>Token verification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6A2574B-1D53-42F6-84F5-0A8F743423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43600" y="2234205"/>
            <a:ext cx="3886200" cy="3914774"/>
          </a:xfrm>
        </p:spPr>
        <p:txBody>
          <a:bodyPr/>
          <a:lstStyle/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Copy the verification code from your email message.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Enter the token in the  </a:t>
            </a:r>
            <a:r>
              <a:rPr lang="en-US" sz="2400" b="1" dirty="0"/>
              <a:t>Token Verification </a:t>
            </a:r>
            <a:r>
              <a:rPr lang="en-US" sz="2400" dirty="0"/>
              <a:t>form.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Click </a:t>
            </a:r>
            <a:r>
              <a:rPr lang="en-US" sz="2400" b="1" dirty="0"/>
              <a:t>Verify Token</a:t>
            </a:r>
            <a:r>
              <a:rPr lang="en-US" sz="2400" dirty="0"/>
              <a:t>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73EE23-1A78-4DEC-AA2F-3E96F7021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133" y="4191592"/>
            <a:ext cx="4157793" cy="34718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4A8D445-3F97-4720-B199-7C230821CF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557" y="2015096"/>
            <a:ext cx="4000500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583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45" y="366812"/>
            <a:ext cx="8724024" cy="1690588"/>
          </a:xfrm>
        </p:spPr>
        <p:txBody>
          <a:bodyPr/>
          <a:lstStyle/>
          <a:p>
            <a:r>
              <a:rPr lang="en-US" dirty="0"/>
              <a:t>Activating your account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091205"/>
            <a:ext cx="6629400" cy="837214"/>
          </a:xfrm>
        </p:spPr>
        <p:txBody>
          <a:bodyPr/>
          <a:lstStyle/>
          <a:p>
            <a:r>
              <a:rPr lang="en-US" dirty="0"/>
              <a:t>Change the password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6A2574B-1D53-42F6-84F5-0A8F743423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62600" y="2115332"/>
            <a:ext cx="4267200" cy="4928595"/>
          </a:xfrm>
        </p:spPr>
        <p:txBody>
          <a:bodyPr/>
          <a:lstStyle/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You will be given a change password form.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Enter your new password and confirm the new password.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Click </a:t>
            </a:r>
            <a:r>
              <a:rPr lang="en-US" sz="2400" b="1" dirty="0"/>
              <a:t>Change Password</a:t>
            </a:r>
            <a:r>
              <a:rPr lang="en-US" sz="2400" dirty="0"/>
              <a:t>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If successful, you will be logged in automatically.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9C1CEE7-AD83-4D53-B83F-DD4E9D33E8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845" y="2234205"/>
            <a:ext cx="4362119" cy="4209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540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E18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arteuse and blue_corrected" id="{24BB43F7-A238-40E1-A388-AA30B486D4FC}" vid="{C3D0504A-8D89-47AB-96BA-D5EE0E8259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4A79819CA3F3428B644840049B5527" ma:contentTypeVersion="5" ma:contentTypeDescription="Create a new document." ma:contentTypeScope="" ma:versionID="b91ae86749413e39d6ab5cf72415f548">
  <xsd:schema xmlns:xsd="http://www.w3.org/2001/XMLSchema" xmlns:xs="http://www.w3.org/2001/XMLSchema" xmlns:p="http://schemas.microsoft.com/office/2006/metadata/properties" xmlns:ns1="http://schemas.microsoft.com/sharepoint/v3" xmlns:ns2="d8573787-17db-43b5-9af3-2a45e79ab039" xmlns:ns3="13922b43-4eea-40f2-b18b-c20327cdf16c" targetNamespace="http://schemas.microsoft.com/office/2006/metadata/properties" ma:root="true" ma:fieldsID="a3eb1c2798d4f2b319fc785c533a2476" ns1:_="" ns2:_="" ns3:_="">
    <xsd:import namespace="http://schemas.microsoft.com/sharepoint/v3"/>
    <xsd:import namespace="d8573787-17db-43b5-9af3-2a45e79ab039"/>
    <xsd:import namespace="13922b43-4eea-40f2-b18b-c20327cdf16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573787-17db-43b5-9af3-2a45e79ab03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922b43-4eea-40f2-b18b-c20327cdf1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FB12CE9-1245-4C0E-BDF8-3EE8D38EE0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8573787-17db-43b5-9af3-2a45e79ab039"/>
    <ds:schemaRef ds:uri="13922b43-4eea-40f2-b18b-c20327cdf1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36FC224-0626-43ED-8AD4-4384B71126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048E68-115E-4EEB-AE32-34075EC8E989}">
  <ds:schemaRefs>
    <ds:schemaRef ds:uri="http://schemas.microsoft.com/office/2006/documentManagement/types"/>
    <ds:schemaRef ds:uri="http://schemas.openxmlformats.org/package/2006/metadata/core-properties"/>
    <ds:schemaRef ds:uri="d8573787-17db-43b5-9af3-2a45e79ab039"/>
    <ds:schemaRef ds:uri="http://purl.org/dc/elements/1.1/"/>
    <ds:schemaRef ds:uri="http://schemas.microsoft.com/office/2006/metadata/properties"/>
    <ds:schemaRef ds:uri="13922b43-4eea-40f2-b18b-c20327cdf16c"/>
    <ds:schemaRef ds:uri="http://schemas.microsoft.com/sharepoint/v3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Charteuse and blue USAID</Template>
  <TotalTime>2798</TotalTime>
  <Words>572</Words>
  <Application>Microsoft Office PowerPoint</Application>
  <PresentationFormat>Custom</PresentationFormat>
  <Paragraphs>102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Century Gothic</vt:lpstr>
      <vt:lpstr>Futura Lt BT</vt:lpstr>
      <vt:lpstr>Futura LT Pro Book</vt:lpstr>
      <vt:lpstr>Office Theme</vt:lpstr>
      <vt:lpstr>PowerPoint Presentation</vt:lpstr>
      <vt:lpstr>Outline</vt:lpstr>
      <vt:lpstr>PowerPoint Presentation</vt:lpstr>
      <vt:lpstr>Activating your account</vt:lpstr>
      <vt:lpstr>Activating your account</vt:lpstr>
      <vt:lpstr>Activating your account</vt:lpstr>
      <vt:lpstr>Activating your account</vt:lpstr>
      <vt:lpstr>Activating your account</vt:lpstr>
      <vt:lpstr>Activating your account</vt:lpstr>
      <vt:lpstr>PowerPoint Presentation</vt:lpstr>
      <vt:lpstr>Layout</vt:lpstr>
      <vt:lpstr>Layout</vt:lpstr>
      <vt:lpstr>Layout</vt:lpstr>
      <vt:lpstr>User profile</vt:lpstr>
      <vt:lpstr>User profile</vt:lpstr>
      <vt:lpstr>User profile</vt:lpstr>
      <vt:lpstr>PowerPoint Presentation</vt:lpstr>
      <vt:lpstr>Password reset</vt:lpstr>
      <vt:lpstr>Password reset</vt:lpstr>
      <vt:lpstr>Password reset</vt:lpstr>
      <vt:lpstr>Password reset</vt:lpstr>
      <vt:lpstr>Password reset</vt:lpstr>
      <vt:lpstr>PowerPoint Presentation</vt:lpstr>
      <vt:lpstr>Practice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Gwendolyn Stinger</dc:creator>
  <cp:lastModifiedBy>McGill, Deborah</cp:lastModifiedBy>
  <cp:revision>168</cp:revision>
  <dcterms:created xsi:type="dcterms:W3CDTF">2018-05-05T20:37:30Z</dcterms:created>
  <dcterms:modified xsi:type="dcterms:W3CDTF">2019-06-10T15:51:28Z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2015-03-02T00:00:00Z</vt:filetime>
  </property>
  <property fmtid="{D5CDD505-2E9C-101B-9397-08002B2CF9AE}" pid="3" name="LastSaved">
    <vt:filetime>2015-03-02T00:00:00Z</vt:filetime>
  </property>
  <property fmtid="{D5CDD505-2E9C-101B-9397-08002B2CF9AE}" pid="4" name="ContentTypeId">
    <vt:lpwstr>0x0101006E4A79819CA3F3428B644840049B5527</vt:lpwstr>
  </property>
</Properties>
</file>